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61" r:id="rId4"/>
    <p:sldId id="256" r:id="rId5"/>
    <p:sldId id="260" r:id="rId6"/>
    <p:sldId id="268" r:id="rId7"/>
    <p:sldId id="257" r:id="rId8"/>
    <p:sldId id="262" r:id="rId9"/>
    <p:sldId id="263" r:id="rId10"/>
    <p:sldId id="264" r:id="rId11"/>
    <p:sldId id="271" r:id="rId12"/>
    <p:sldId id="265" r:id="rId13"/>
    <p:sldId id="266" r:id="rId14"/>
    <p:sldId id="267" r:id="rId15"/>
    <p:sldId id="269" r:id="rId16"/>
    <p:sldId id="270" r:id="rId17"/>
    <p:sldId id="275" r:id="rId18"/>
    <p:sldId id="258" r:id="rId19"/>
    <p:sldId id="259" r:id="rId20"/>
    <p:sldId id="273" r:id="rId21"/>
    <p:sldId id="272" r:id="rId22"/>
    <p:sldId id="274" r:id="rId2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6C07"/>
    <a:srgbClr val="F583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B4550B-654C-773A-4E57-DC4C5C286D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22314D5-4D9F-A94A-2659-EF22C1AAC7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6557AE1-6F68-00E1-E15C-A6289336B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10CC-FCC0-4555-8CC5-00A6C5A39F8D}" type="datetimeFigureOut">
              <a:rPr lang="nl-NL" smtClean="0"/>
              <a:t>2-2-2024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46FEAAB-BF2B-D644-7F39-869A122C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A935725-94CD-D46F-5491-231192A6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C8BA-0DA9-454C-9D8A-766CE547E4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9991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461772-B78F-131B-4811-B0EFDA8EF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50EBE09-DB28-D2B5-DEBD-8324C743D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37FC826-323E-D888-036D-AFAA91EDF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10CC-FCC0-4555-8CC5-00A6C5A39F8D}" type="datetimeFigureOut">
              <a:rPr lang="nl-NL" smtClean="0"/>
              <a:t>2-2-2024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E815DAD-8A3C-47AD-40B4-C0FD643A5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22EDD19-8EDE-8FC5-1768-D4916212D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C8BA-0DA9-454C-9D8A-766CE547E4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1059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3E5F5E2-8274-5A70-9378-C81EA5B809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DE0BE64-11CE-FA29-6EB1-06DEC381AD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56A88A-55BB-52CF-89B9-4C232AE88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10CC-FCC0-4555-8CC5-00A6C5A39F8D}" type="datetimeFigureOut">
              <a:rPr lang="nl-NL" smtClean="0"/>
              <a:t>2-2-2024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F27197E-749D-2429-EF4F-FBEC66666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4EDADD5-738F-C256-D40D-BBECDB246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C8BA-0DA9-454C-9D8A-766CE547E4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9404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2614E6-B1A0-7A16-A00F-8B8E2D69A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647B9D-77C2-7395-7B56-AFB45B6D0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FE27D11-149D-91DC-D7BF-4FB47266D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10CC-FCC0-4555-8CC5-00A6C5A39F8D}" type="datetimeFigureOut">
              <a:rPr lang="nl-NL" smtClean="0"/>
              <a:t>2-2-2024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A973A82-B7AC-B7D4-1B44-0FC52811A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7691B7-0FC9-9BFF-3E18-C831AAF5F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C8BA-0DA9-454C-9D8A-766CE547E4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05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90143E-88B4-1C5C-748A-AFF84329C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3D6DAC2-FDEF-2D5E-F128-6EEB1955B7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8AB2446-D077-CC8B-0D20-483E06925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10CC-FCC0-4555-8CC5-00A6C5A39F8D}" type="datetimeFigureOut">
              <a:rPr lang="nl-NL" smtClean="0"/>
              <a:t>2-2-2024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D4AF803-0AE5-44FF-D4B9-8BC4B83DA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9606CF-2324-44FE-3FDF-ED483DEE3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C8BA-0DA9-454C-9D8A-766CE547E4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689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BCA812-10CD-DA50-0F9B-84B3A5099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E49A9FC-F080-3B18-319E-4AA502D775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E3FF9BB-F800-97E1-953E-3AC4D50E4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2A0F97C-04E0-D7C4-1EB0-DE1B783B5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10CC-FCC0-4555-8CC5-00A6C5A39F8D}" type="datetimeFigureOut">
              <a:rPr lang="nl-NL" smtClean="0"/>
              <a:t>2-2-2024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27F353E-7DD1-8081-6293-ED1F4644C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EFF8A77-79FF-B1BA-ABB8-745D33ABF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C8BA-0DA9-454C-9D8A-766CE547E4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1007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3E1305-4074-C66D-E461-9A920EACA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DC380FA-33F1-9E60-7872-EA391304D9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95BF479-5953-3016-EA25-1AF5D1561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5D75524-F2A3-915C-A018-E1A1E0C5B9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6574092-6705-B74A-B49A-79791D79B6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CBB7894-945C-0232-300B-5A4943F3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10CC-FCC0-4555-8CC5-00A6C5A39F8D}" type="datetimeFigureOut">
              <a:rPr lang="nl-NL" smtClean="0"/>
              <a:t>2-2-2024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B228DE8-BD21-E2C9-4641-7D9F54D5D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984B676-975D-39A4-C274-B07B5A104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C8BA-0DA9-454C-9D8A-766CE547E4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3734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D4E82E-C3D9-D4BD-BC32-51718D7B6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25780DF-CCFF-F97B-96D9-B06A2B1AC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10CC-FCC0-4555-8CC5-00A6C5A39F8D}" type="datetimeFigureOut">
              <a:rPr lang="nl-NL" smtClean="0"/>
              <a:t>2-2-2024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6103CF3-4ED9-B390-308A-9D17EC83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F1E92FA-D7C6-FDD9-F45F-CB223E57A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C8BA-0DA9-454C-9D8A-766CE547E4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3683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FB20148-0FBE-36F1-7BAD-7EAF7B268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10CC-FCC0-4555-8CC5-00A6C5A39F8D}" type="datetimeFigureOut">
              <a:rPr lang="nl-NL" smtClean="0"/>
              <a:t>2-2-2024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3E893D7-A0FC-A2E3-EA37-262B35252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17283D9-7BC9-0636-2299-4C2B0EC06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C8BA-0DA9-454C-9D8A-766CE547E4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8023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83613-A27D-F6A9-9D00-9732DA53C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9174EA-094A-2227-B1AA-F390328DB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64DEBC5-48DB-8AEB-9404-22E97B5EEB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99E91F6-073B-F310-1853-5948AD299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10CC-FCC0-4555-8CC5-00A6C5A39F8D}" type="datetimeFigureOut">
              <a:rPr lang="nl-NL" smtClean="0"/>
              <a:t>2-2-2024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A795F9E-570F-D1E9-0F1B-8500FE51E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5FB9BD7-4291-E207-BD5C-7F50B9E79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C8BA-0DA9-454C-9D8A-766CE547E4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1817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04CB90-8E14-0F0E-DDA5-4E4392CB6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7C8D747-565F-D7CF-A808-23B34A7708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FF74BFB-67B7-3849-2972-37942F98F5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69EDE39-7506-55EF-76E7-1AFC8F8AB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10CC-FCC0-4555-8CC5-00A6C5A39F8D}" type="datetimeFigureOut">
              <a:rPr lang="nl-NL" smtClean="0"/>
              <a:t>2-2-2024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364C827-31FC-DAC3-A867-058FECD42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78C6387-A405-E05B-0F82-198C66292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C8BA-0DA9-454C-9D8A-766CE547E4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9758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4A04B44-359A-2CDB-FC6D-12FD99E18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B6AC8BD-BCE7-5707-2A56-C622CE7DC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AB755C3-D2CE-8448-7DC1-B182E2E56C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E10CC-FCC0-4555-8CC5-00A6C5A39F8D}" type="datetimeFigureOut">
              <a:rPr lang="nl-NL" smtClean="0"/>
              <a:t>2-2-2024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B9C639C-DEA6-16B7-8F23-BCF3D42F3D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982CF14-C9B8-6C39-F7A8-D3BBF3615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1C8BA-0DA9-454C-9D8A-766CE547E4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0231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0ZsIT5-d3A?feature=oembed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84D4400E-A610-C86E-7280-1522E700E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931" y="1671157"/>
            <a:ext cx="10597219" cy="4374824"/>
          </a:xfrm>
        </p:spPr>
        <p:txBody>
          <a:bodyPr/>
          <a:lstStyle/>
          <a:p>
            <a:pPr algn="l"/>
            <a:r>
              <a:rPr lang="nl-NL" dirty="0"/>
              <a:t>SPORTHAL OP EIGEN LOCATIE  (1)</a:t>
            </a:r>
          </a:p>
          <a:p>
            <a:pPr algn="l"/>
            <a:r>
              <a:rPr lang="nl-NL" dirty="0"/>
              <a:t>- Lang gekoesterde wens</a:t>
            </a:r>
          </a:p>
          <a:p>
            <a:pPr algn="l"/>
            <a:r>
              <a:rPr lang="nl-NL" dirty="0">
                <a:solidFill>
                  <a:srgbClr val="FF0000"/>
                </a:solidFill>
              </a:rPr>
              <a:t>Gestart</a:t>
            </a:r>
            <a:r>
              <a:rPr lang="nl-NL" dirty="0"/>
              <a:t> met </a:t>
            </a:r>
            <a:r>
              <a:rPr lang="nl-NL" dirty="0" err="1"/>
              <a:t>Altis</a:t>
            </a:r>
            <a:r>
              <a:rPr lang="nl-NL" dirty="0"/>
              <a:t>, mogelijke mede-deelnemers plannen, overleg gemeente, adviesbureau en mogelijke bouwers </a:t>
            </a:r>
            <a:r>
              <a:rPr lang="nl-NL" dirty="0">
                <a:solidFill>
                  <a:srgbClr val="FF0000"/>
                </a:solidFill>
              </a:rPr>
              <a:t>in 2018</a:t>
            </a:r>
          </a:p>
          <a:p>
            <a:pPr marL="180975" indent="-180975" algn="l"/>
            <a:r>
              <a:rPr lang="nl-NL" dirty="0"/>
              <a:t>- Samenwerking met </a:t>
            </a:r>
            <a:r>
              <a:rPr lang="nl-NL" dirty="0" err="1"/>
              <a:t>Altis</a:t>
            </a:r>
            <a:r>
              <a:rPr lang="nl-NL" dirty="0"/>
              <a:t> e.a. om op locatie </a:t>
            </a:r>
            <a:r>
              <a:rPr lang="nl-NL" dirty="0" err="1"/>
              <a:t>Altis</a:t>
            </a:r>
            <a:r>
              <a:rPr lang="nl-NL" dirty="0"/>
              <a:t> mét evenemententerrein groot project te realiseren mislukt (€30.000.000) </a:t>
            </a:r>
            <a:r>
              <a:rPr lang="nl-NL" dirty="0">
                <a:solidFill>
                  <a:srgbClr val="FF0000"/>
                </a:solidFill>
              </a:rPr>
              <a:t>in juli 2021</a:t>
            </a:r>
            <a:endParaRPr lang="nl-NL" dirty="0"/>
          </a:p>
          <a:p>
            <a:pPr marL="180975" indent="-180975" algn="l"/>
            <a:r>
              <a:rPr lang="nl-NL" dirty="0"/>
              <a:t>- Vaste hal op deel van Talentenveld (2 seniorenvelden groot) – te duur </a:t>
            </a:r>
            <a:r>
              <a:rPr lang="nl-NL" dirty="0">
                <a:solidFill>
                  <a:srgbClr val="FF0000"/>
                </a:solidFill>
              </a:rPr>
              <a:t>in juni 2023</a:t>
            </a:r>
          </a:p>
          <a:p>
            <a:pPr marL="180975" indent="-180975" algn="l"/>
            <a:r>
              <a:rPr lang="nl-NL" dirty="0"/>
              <a:t>- Luchthal over kunstgrasveld onmogelijk door opstelling KNKV (Bond moet toestemming geven om in zo’n hal wedstrijden te spelen)</a:t>
            </a:r>
            <a:r>
              <a:rPr lang="nl-NL" dirty="0">
                <a:solidFill>
                  <a:srgbClr val="FF0000"/>
                </a:solidFill>
              </a:rPr>
              <a:t> tot en met sept. 2023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1292C4-D509-17C9-ED31-9141DE3E1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932" y="-146808"/>
            <a:ext cx="1937857" cy="19378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EDAC1E6-1EB5-58C8-B27F-0432E80856A8}"/>
              </a:ext>
            </a:extLst>
          </p:cNvPr>
          <p:cNvSpPr/>
          <p:nvPr/>
        </p:nvSpPr>
        <p:spPr>
          <a:xfrm>
            <a:off x="508932" y="268448"/>
            <a:ext cx="8979017" cy="553673"/>
          </a:xfrm>
          <a:prstGeom prst="rect">
            <a:avLst/>
          </a:prstGeom>
          <a:solidFill>
            <a:srgbClr val="F36C0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dirty="0"/>
              <a:t>INFORMATIEAVOND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BA3597B-EC7A-8863-A3E4-0DD5FDD22D6D}"/>
              </a:ext>
            </a:extLst>
          </p:cNvPr>
          <p:cNvSpPr/>
          <p:nvPr/>
        </p:nvSpPr>
        <p:spPr>
          <a:xfrm>
            <a:off x="508931" y="812019"/>
            <a:ext cx="8979017" cy="55367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SPORTHAL OP EIGEN LOCATIE  - VERHUIZING i.v.m. ZWEMBAD?</a:t>
            </a:r>
          </a:p>
        </p:txBody>
      </p:sp>
    </p:spTree>
    <p:extLst>
      <p:ext uri="{BB962C8B-B14F-4D97-AF65-F5344CB8AC3E}">
        <p14:creationId xmlns:p14="http://schemas.microsoft.com/office/powerpoint/2010/main" val="245127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84D4400E-A610-C86E-7280-1522E700E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932" y="1671157"/>
            <a:ext cx="9144000" cy="4374824"/>
          </a:xfrm>
        </p:spPr>
        <p:txBody>
          <a:bodyPr/>
          <a:lstStyle/>
          <a:p>
            <a:pPr algn="l"/>
            <a:r>
              <a:rPr lang="nl-NL" dirty="0"/>
              <a:t>RANDVOORWAARDEN SPORTHAL  (5)</a:t>
            </a:r>
          </a:p>
          <a:p>
            <a:pPr algn="l"/>
            <a:r>
              <a:rPr lang="nl-NL" dirty="0"/>
              <a:t>VERGUNNINGAANVRAAG EN INSTEMMING OMWONENDEN</a:t>
            </a:r>
          </a:p>
          <a:p>
            <a:pPr algn="l"/>
            <a:r>
              <a:rPr lang="nl-NL" dirty="0"/>
              <a:t>- instemming verkrijgen van sportwethouder</a:t>
            </a:r>
          </a:p>
          <a:p>
            <a:pPr algn="l"/>
            <a:r>
              <a:rPr lang="nl-NL" dirty="0"/>
              <a:t>- bij gemeentelijk vergunningenloket vergunning aanvragen</a:t>
            </a:r>
          </a:p>
          <a:p>
            <a:pPr marL="180975" indent="-180975" algn="l"/>
            <a:r>
              <a:rPr lang="nl-NL" dirty="0"/>
              <a:t>- voordat vergunningsaanvraag wordt gepubliceerd, met omwonenden in gesprek</a:t>
            </a:r>
          </a:p>
          <a:p>
            <a:pPr marL="180975" indent="-180975" algn="l"/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1292C4-D509-17C9-ED31-9141DE3E1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932" y="-146808"/>
            <a:ext cx="1937857" cy="19378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EDAC1E6-1EB5-58C8-B27F-0432E80856A8}"/>
              </a:ext>
            </a:extLst>
          </p:cNvPr>
          <p:cNvSpPr/>
          <p:nvPr/>
        </p:nvSpPr>
        <p:spPr>
          <a:xfrm>
            <a:off x="508932" y="268448"/>
            <a:ext cx="8979017" cy="553673"/>
          </a:xfrm>
          <a:prstGeom prst="rect">
            <a:avLst/>
          </a:prstGeom>
          <a:solidFill>
            <a:srgbClr val="F36C0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dirty="0"/>
              <a:t>INFORMATIEAVOND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BA3597B-EC7A-8863-A3E4-0DD5FDD22D6D}"/>
              </a:ext>
            </a:extLst>
          </p:cNvPr>
          <p:cNvSpPr/>
          <p:nvPr/>
        </p:nvSpPr>
        <p:spPr>
          <a:xfrm>
            <a:off x="508931" y="812019"/>
            <a:ext cx="8979017" cy="55367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SPORTHAL OP EIGEN LOCATIE (9)</a:t>
            </a:r>
          </a:p>
        </p:txBody>
      </p:sp>
    </p:spTree>
    <p:extLst>
      <p:ext uri="{BB962C8B-B14F-4D97-AF65-F5344CB8AC3E}">
        <p14:creationId xmlns:p14="http://schemas.microsoft.com/office/powerpoint/2010/main" val="117809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84D4400E-A610-C86E-7280-1522E700E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932" y="1671157"/>
            <a:ext cx="9144000" cy="4374824"/>
          </a:xfrm>
        </p:spPr>
        <p:txBody>
          <a:bodyPr/>
          <a:lstStyle/>
          <a:p>
            <a:pPr algn="l"/>
            <a:r>
              <a:rPr lang="nl-NL" dirty="0"/>
              <a:t>RANDVOORWAARDEN SPORTHAL  (5)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TIMING VAN VERVANGING KUNSTGRAS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 Talentenveld (én 3,5 m verbreding)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>
                <a:solidFill>
                  <a:prstClr val="black"/>
                </a:solidFill>
                <a:latin typeface="Calibri" panose="020F0502020204030204"/>
              </a:rPr>
              <a:t>- kunstgras zou 2 jaar geleden al vervangen moeten worden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>
                <a:solidFill>
                  <a:prstClr val="black"/>
                </a:solidFill>
                <a:latin typeface="Calibri" panose="020F0502020204030204"/>
              </a:rPr>
              <a:t>- t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oen uitgesteld op ons verzoek i.v.m. kans op bouwen van een hal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>
                <a:solidFill>
                  <a:prstClr val="black"/>
                </a:solidFill>
                <a:latin typeface="Calibri" panose="020F0502020204030204"/>
              </a:rPr>
              <a:t>- budget voor vervanging is er nu wel, maar kosten zijn hoger geworden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>
                <a:solidFill>
                  <a:prstClr val="black"/>
                </a:solidFill>
                <a:latin typeface="Calibri" panose="020F0502020204030204"/>
              </a:rPr>
              <a:t>- financieel kan gemeente pas in augustus 2024 goedkeuring geven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>
                <a:solidFill>
                  <a:prstClr val="black"/>
                </a:solidFill>
                <a:latin typeface="Calibri" panose="020F0502020204030204"/>
              </a:rPr>
              <a:t>- eisen aan kunstgrasveld voor hal: 3,5 meter verbreden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én zelf hek rondom veld weghalen en demontabel maken</a:t>
            </a:r>
          </a:p>
          <a:p>
            <a:pPr marL="180975" indent="-180975" algn="l"/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1292C4-D509-17C9-ED31-9141DE3E1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932" y="-146808"/>
            <a:ext cx="1937857" cy="19378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EDAC1E6-1EB5-58C8-B27F-0432E80856A8}"/>
              </a:ext>
            </a:extLst>
          </p:cNvPr>
          <p:cNvSpPr/>
          <p:nvPr/>
        </p:nvSpPr>
        <p:spPr>
          <a:xfrm>
            <a:off x="508932" y="268448"/>
            <a:ext cx="8979017" cy="553673"/>
          </a:xfrm>
          <a:prstGeom prst="rect">
            <a:avLst/>
          </a:prstGeom>
          <a:solidFill>
            <a:srgbClr val="F36C0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dirty="0"/>
              <a:t>INFORMATIEAVOND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BA3597B-EC7A-8863-A3E4-0DD5FDD22D6D}"/>
              </a:ext>
            </a:extLst>
          </p:cNvPr>
          <p:cNvSpPr/>
          <p:nvPr/>
        </p:nvSpPr>
        <p:spPr>
          <a:xfrm>
            <a:off x="508931" y="812019"/>
            <a:ext cx="8979017" cy="55367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SPORTHAL OP EIGEN LOCATIE (10)</a:t>
            </a:r>
          </a:p>
        </p:txBody>
      </p:sp>
    </p:spTree>
    <p:extLst>
      <p:ext uri="{BB962C8B-B14F-4D97-AF65-F5344CB8AC3E}">
        <p14:creationId xmlns:p14="http://schemas.microsoft.com/office/powerpoint/2010/main" val="227976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84D4400E-A610-C86E-7280-1522E700E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932" y="1671157"/>
            <a:ext cx="9144000" cy="4374824"/>
          </a:xfrm>
        </p:spPr>
        <p:txBody>
          <a:bodyPr/>
          <a:lstStyle/>
          <a:p>
            <a:pPr algn="l"/>
            <a:r>
              <a:rPr lang="nl-NL" dirty="0"/>
              <a:t>RANDVOORWAARDEN SPORTHAL  (6)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INZET VAN VRIJWILLIGERS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>
                <a:solidFill>
                  <a:prstClr val="black"/>
                </a:solidFill>
                <a:latin typeface="Calibri" panose="020F0502020204030204"/>
              </a:rPr>
              <a:t>- Voor opbouw is team van 50-60 vrijwilligers nodig 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1292C4-D509-17C9-ED31-9141DE3E1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932" y="-146808"/>
            <a:ext cx="1937857" cy="19378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EDAC1E6-1EB5-58C8-B27F-0432E80856A8}"/>
              </a:ext>
            </a:extLst>
          </p:cNvPr>
          <p:cNvSpPr/>
          <p:nvPr/>
        </p:nvSpPr>
        <p:spPr>
          <a:xfrm>
            <a:off x="508932" y="268448"/>
            <a:ext cx="8979017" cy="553673"/>
          </a:xfrm>
          <a:prstGeom prst="rect">
            <a:avLst/>
          </a:prstGeom>
          <a:solidFill>
            <a:srgbClr val="F36C0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dirty="0"/>
              <a:t>INFORMATIEAVOND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BA3597B-EC7A-8863-A3E4-0DD5FDD22D6D}"/>
              </a:ext>
            </a:extLst>
          </p:cNvPr>
          <p:cNvSpPr/>
          <p:nvPr/>
        </p:nvSpPr>
        <p:spPr>
          <a:xfrm>
            <a:off x="508931" y="812019"/>
            <a:ext cx="8979017" cy="55367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SPORTHAL OP EIGEN LOCATIE (11)</a:t>
            </a:r>
          </a:p>
        </p:txBody>
      </p:sp>
    </p:spTree>
    <p:extLst>
      <p:ext uri="{BB962C8B-B14F-4D97-AF65-F5344CB8AC3E}">
        <p14:creationId xmlns:p14="http://schemas.microsoft.com/office/powerpoint/2010/main" val="2834345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media 3" title="PolyNed luchthal HGC Wassenaar Zaalhockey">
            <a:hlinkClick r:id="" action="ppaction://media"/>
            <a:extLst>
              <a:ext uri="{FF2B5EF4-FFF2-40B4-BE49-F238E27FC236}">
                <a16:creationId xmlns:a16="http://schemas.microsoft.com/office/drawing/2014/main" id="{C8A4EB36-8A00-BF3A-DDC3-35F51CD5757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84D4400E-A610-C86E-7280-1522E700E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932" y="1671157"/>
            <a:ext cx="9144000" cy="4374824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nl-NL" dirty="0"/>
              <a:t>RANDVOORWAARDEN SPORTHAL  (6)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INZET VAN VRIJWILLIGERS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>
                <a:solidFill>
                  <a:prstClr val="black"/>
                </a:solidFill>
                <a:latin typeface="Calibri" panose="020F0502020204030204"/>
              </a:rPr>
              <a:t>- Voor opbouw is team van 50-60 vrijwilligers nodig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>
                <a:solidFill>
                  <a:prstClr val="black"/>
                </a:solidFill>
                <a:latin typeface="Calibri" panose="020F0502020204030204"/>
              </a:rPr>
              <a:t>- en voor het weer demonteren en opbergen idem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>
                <a:solidFill>
                  <a:prstClr val="black"/>
                </a:solidFill>
                <a:latin typeface="Calibri" panose="020F0502020204030204"/>
              </a:rPr>
              <a:t>- We moeten 5 maanden extra kantinediensten draaien</a:t>
            </a:r>
          </a:p>
          <a:p>
            <a:pPr marL="180975" lvl="0" indent="-180975" algn="l">
              <a:defRPr/>
            </a:pPr>
            <a:r>
              <a:rPr lang="nl-NL" dirty="0">
                <a:solidFill>
                  <a:prstClr val="black"/>
                </a:solidFill>
                <a:latin typeface="Calibri" panose="020F0502020204030204"/>
              </a:rPr>
              <a:t>- We moeten 5 maanden lang onze kleedkamers </a:t>
            </a:r>
            <a:r>
              <a:rPr lang="nl-NL" dirty="0">
                <a:solidFill>
                  <a:prstClr val="black"/>
                </a:solidFill>
              </a:rPr>
              <a:t>en de overige ruimten </a:t>
            </a:r>
            <a:r>
              <a:rPr lang="nl-NL" dirty="0">
                <a:solidFill>
                  <a:prstClr val="black"/>
                </a:solidFill>
                <a:latin typeface="Calibri" panose="020F0502020204030204"/>
              </a:rPr>
              <a:t>schoonhouden</a:t>
            </a:r>
          </a:p>
          <a:p>
            <a:pPr marL="180975" lvl="0" indent="-180975" algn="l">
              <a:defRPr/>
            </a:pPr>
            <a:r>
              <a:rPr lang="nl-NL" dirty="0">
                <a:solidFill>
                  <a:prstClr val="black"/>
                </a:solidFill>
                <a:latin typeface="Calibri" panose="020F0502020204030204"/>
              </a:rPr>
              <a:t>- Er moeten mensen opstaan die €12.500 per jaar aan sponsors (extra) weten te werven (naamgeving hal, naamgeving clubnaam MIA/….., en sponsorborden in de hal)</a:t>
            </a:r>
          </a:p>
          <a:p>
            <a:pPr marL="180975" lvl="0" indent="-180975" algn="l">
              <a:defRPr/>
            </a:pPr>
            <a:r>
              <a:rPr lang="nl-NL" dirty="0">
                <a:solidFill>
                  <a:prstClr val="black"/>
                </a:solidFill>
                <a:latin typeface="Calibri" panose="020F0502020204030204"/>
              </a:rPr>
              <a:t>- Ook moeten contactpersonen voor sportbonden, SRO en scholen beschikbaar zijn voor inhuur zaal</a:t>
            </a:r>
          </a:p>
          <a:p>
            <a:pPr marL="180975" marR="0" lvl="0" indent="-1809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dirty="0">
              <a:solidFill>
                <a:prstClr val="black"/>
              </a:solidFill>
              <a:latin typeface="Calibri" panose="020F0502020204030204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b="1" dirty="0">
                <a:solidFill>
                  <a:srgbClr val="00B050"/>
                </a:solidFill>
                <a:latin typeface="Calibri" panose="020F0502020204030204"/>
              </a:rPr>
              <a:t>DAT MOETEN WE ECHT WILLEN MET ELKAAR!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1292C4-D509-17C9-ED31-9141DE3E1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932" y="-146808"/>
            <a:ext cx="1937857" cy="19378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EDAC1E6-1EB5-58C8-B27F-0432E80856A8}"/>
              </a:ext>
            </a:extLst>
          </p:cNvPr>
          <p:cNvSpPr/>
          <p:nvPr/>
        </p:nvSpPr>
        <p:spPr>
          <a:xfrm>
            <a:off x="508932" y="268448"/>
            <a:ext cx="8979017" cy="553673"/>
          </a:xfrm>
          <a:prstGeom prst="rect">
            <a:avLst/>
          </a:prstGeom>
          <a:solidFill>
            <a:srgbClr val="F36C0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dirty="0"/>
              <a:t>INFORMATIEAVOND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BA3597B-EC7A-8863-A3E4-0DD5FDD22D6D}"/>
              </a:ext>
            </a:extLst>
          </p:cNvPr>
          <p:cNvSpPr/>
          <p:nvPr/>
        </p:nvSpPr>
        <p:spPr>
          <a:xfrm>
            <a:off x="508931" y="812019"/>
            <a:ext cx="8979017" cy="55367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SPORTHAL OP EIGEN LOCATIE(12)</a:t>
            </a:r>
          </a:p>
        </p:txBody>
      </p:sp>
    </p:spTree>
    <p:extLst>
      <p:ext uri="{BB962C8B-B14F-4D97-AF65-F5344CB8AC3E}">
        <p14:creationId xmlns:p14="http://schemas.microsoft.com/office/powerpoint/2010/main" val="322302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84D4400E-A610-C86E-7280-1522E700E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932" y="1671157"/>
            <a:ext cx="9144000" cy="4374824"/>
          </a:xfrm>
        </p:spPr>
        <p:txBody>
          <a:bodyPr/>
          <a:lstStyle/>
          <a:p>
            <a:pPr marL="180975" marR="0" lvl="0" indent="-1809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dirty="0">
              <a:solidFill>
                <a:prstClr val="black"/>
              </a:solidFill>
              <a:latin typeface="Calibri" panose="020F0502020204030204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dirty="0">
              <a:solidFill>
                <a:prstClr val="black"/>
              </a:solidFill>
              <a:latin typeface="Calibri" panose="020F0502020204030204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dirty="0">
              <a:solidFill>
                <a:prstClr val="black"/>
              </a:solidFill>
              <a:latin typeface="Calibri" panose="020F0502020204030204"/>
            </a:endParaRPr>
          </a:p>
          <a:p>
            <a:pPr marL="180975" marR="0" lvl="0" indent="-180975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b="1" dirty="0">
                <a:solidFill>
                  <a:srgbClr val="00B050"/>
                </a:solidFill>
                <a:latin typeface="Calibri" panose="020F0502020204030204"/>
              </a:rPr>
              <a:t>RONDVRAAG OVER SPORTHAL OP EIGEN LOCATIE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1292C4-D509-17C9-ED31-9141DE3E1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932" y="-146808"/>
            <a:ext cx="1937857" cy="19378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EDAC1E6-1EB5-58C8-B27F-0432E80856A8}"/>
              </a:ext>
            </a:extLst>
          </p:cNvPr>
          <p:cNvSpPr/>
          <p:nvPr/>
        </p:nvSpPr>
        <p:spPr>
          <a:xfrm>
            <a:off x="508932" y="268448"/>
            <a:ext cx="8979017" cy="553673"/>
          </a:xfrm>
          <a:prstGeom prst="rect">
            <a:avLst/>
          </a:prstGeom>
          <a:solidFill>
            <a:srgbClr val="F36C0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dirty="0"/>
              <a:t>INFORMATIEAVOND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BA3597B-EC7A-8863-A3E4-0DD5FDD22D6D}"/>
              </a:ext>
            </a:extLst>
          </p:cNvPr>
          <p:cNvSpPr/>
          <p:nvPr/>
        </p:nvSpPr>
        <p:spPr>
          <a:xfrm>
            <a:off x="508931" y="812019"/>
            <a:ext cx="8979017" cy="55367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SPORTHAL OP EIGEN LOCATIE</a:t>
            </a:r>
            <a:r>
              <a:rPr lang="nl-NL" sz="2400">
                <a:solidFill>
                  <a:schemeClr val="bg1"/>
                </a:solidFill>
              </a:rPr>
              <a:t>(13)</a:t>
            </a:r>
            <a:endParaRPr 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976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84D4400E-A610-C86E-7280-1522E700E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932" y="1671157"/>
            <a:ext cx="9144000" cy="4374824"/>
          </a:xfrm>
        </p:spPr>
        <p:txBody>
          <a:bodyPr/>
          <a:lstStyle/>
          <a:p>
            <a:pPr algn="l"/>
            <a:r>
              <a:rPr lang="nl-NL" dirty="0"/>
              <a:t>ZWEMBAD HOOGLAND</a:t>
            </a:r>
          </a:p>
          <a:p>
            <a:pPr marL="180975" indent="-180975" algn="l"/>
            <a:r>
              <a:rPr lang="nl-NL" dirty="0"/>
              <a:t>- Wordt niet gerenoveerd, maar Gemeenteraad heeft gekozen voor nieuwbouw</a:t>
            </a:r>
          </a:p>
          <a:p>
            <a:pPr marL="180975" indent="-180975" algn="l"/>
            <a:r>
              <a:rPr lang="nl-NL" dirty="0"/>
              <a:t>- Er is ook bepaald, dat het nieuwe zwembad binnen Hoogland moet komen</a:t>
            </a:r>
          </a:p>
          <a:p>
            <a:pPr marL="180975" indent="-180975" algn="l"/>
            <a:r>
              <a:rPr lang="nl-NL" dirty="0"/>
              <a:t>- Er zijn nu 4 serieuze locaties in onderzoek, waaronder die van MIA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1292C4-D509-17C9-ED31-9141DE3E1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932" y="-146808"/>
            <a:ext cx="1937857" cy="19378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EDAC1E6-1EB5-58C8-B27F-0432E80856A8}"/>
              </a:ext>
            </a:extLst>
          </p:cNvPr>
          <p:cNvSpPr/>
          <p:nvPr/>
        </p:nvSpPr>
        <p:spPr>
          <a:xfrm>
            <a:off x="508932" y="268448"/>
            <a:ext cx="8979017" cy="553673"/>
          </a:xfrm>
          <a:prstGeom prst="rect">
            <a:avLst/>
          </a:prstGeom>
          <a:solidFill>
            <a:srgbClr val="F36C0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dirty="0"/>
              <a:t>INFORMATIEAVOND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BA3597B-EC7A-8863-A3E4-0DD5FDD22D6D}"/>
              </a:ext>
            </a:extLst>
          </p:cNvPr>
          <p:cNvSpPr/>
          <p:nvPr/>
        </p:nvSpPr>
        <p:spPr>
          <a:xfrm>
            <a:off x="508931" y="812019"/>
            <a:ext cx="8979017" cy="55367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2">
                    <a:lumMod val="50000"/>
                  </a:schemeClr>
                </a:solidFill>
              </a:rPr>
              <a:t>SPORTHAL OP EIGEN LOCATIE  - </a:t>
            </a:r>
            <a:r>
              <a:rPr lang="nl-NL" sz="2400" dirty="0">
                <a:solidFill>
                  <a:schemeClr val="bg1"/>
                </a:solidFill>
              </a:rPr>
              <a:t>VERHUIZING i.v.m. ZWEMBAD?</a:t>
            </a:r>
          </a:p>
        </p:txBody>
      </p:sp>
    </p:spTree>
    <p:extLst>
      <p:ext uri="{BB962C8B-B14F-4D97-AF65-F5344CB8AC3E}">
        <p14:creationId xmlns:p14="http://schemas.microsoft.com/office/powerpoint/2010/main" val="78071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84D4400E-A610-C86E-7280-1522E700E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932" y="1671157"/>
            <a:ext cx="10749618" cy="4374824"/>
          </a:xfrm>
        </p:spPr>
        <p:txBody>
          <a:bodyPr/>
          <a:lstStyle/>
          <a:p>
            <a:pPr algn="l"/>
            <a:r>
              <a:rPr lang="nl-NL" dirty="0"/>
              <a:t>Binnenkort volgt overleg met ambtenaren en wethouder Ben van Koningsveld over:</a:t>
            </a:r>
          </a:p>
          <a:p>
            <a:pPr algn="l"/>
            <a:r>
              <a:rPr lang="nl-NL" dirty="0"/>
              <a:t>- alternatieve locaties en</a:t>
            </a:r>
          </a:p>
          <a:p>
            <a:pPr algn="l"/>
            <a:r>
              <a:rPr lang="nl-NL" dirty="0"/>
              <a:t>- ONDERHANDELEN over voorwaarden voor ons vertrek, denk dan o.a. aan:</a:t>
            </a:r>
          </a:p>
          <a:p>
            <a:pPr algn="l"/>
            <a:r>
              <a:rPr lang="nl-NL" dirty="0"/>
              <a:t>	* opbrengsten </a:t>
            </a:r>
            <a:r>
              <a:rPr lang="nl-NL" dirty="0" err="1"/>
              <a:t>Partou</a:t>
            </a:r>
            <a:r>
              <a:rPr lang="nl-NL" dirty="0"/>
              <a:t> (geïndexeerd), hoe lang?</a:t>
            </a:r>
          </a:p>
          <a:p>
            <a:pPr algn="l"/>
            <a:r>
              <a:rPr lang="nl-NL" dirty="0"/>
              <a:t>	* opbrengsten verhuur aan Padel33 en BVA</a:t>
            </a:r>
          </a:p>
          <a:p>
            <a:pPr algn="l"/>
            <a:r>
              <a:rPr lang="nl-NL" dirty="0"/>
              <a:t>	* Zonnepanelen, LED,  WTW- en warmtepomp installaties</a:t>
            </a:r>
          </a:p>
          <a:p>
            <a:pPr algn="l"/>
            <a:r>
              <a:rPr lang="nl-NL" dirty="0"/>
              <a:t>	* Honk van Snel Verzet (= kantineopbrengst)</a:t>
            </a:r>
          </a:p>
          <a:p>
            <a:pPr algn="l"/>
            <a:r>
              <a:rPr lang="nl-NL" dirty="0"/>
              <a:t>Wat wel mooi extra kan zijn is </a:t>
            </a:r>
            <a:r>
              <a:rPr lang="nl-NL" dirty="0">
                <a:solidFill>
                  <a:srgbClr val="00B050"/>
                </a:solidFill>
              </a:rPr>
              <a:t>NIEUW VOOR OUD </a:t>
            </a:r>
          </a:p>
          <a:p>
            <a:pPr algn="l"/>
            <a:r>
              <a:rPr lang="nl-NL" dirty="0">
                <a:solidFill>
                  <a:srgbClr val="00B050"/>
                </a:solidFill>
              </a:rPr>
              <a:t>+ MOGELIJKE BOUW VAN EEN STENEN SPORTHAL </a:t>
            </a:r>
            <a:r>
              <a:rPr lang="nl-NL" dirty="0"/>
              <a:t>(dan is een halve luchthal nodig)</a:t>
            </a:r>
            <a:endParaRPr lang="nl-NL" dirty="0">
              <a:solidFill>
                <a:srgbClr val="00B050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1292C4-D509-17C9-ED31-9141DE3E1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932" y="-146808"/>
            <a:ext cx="1937857" cy="19378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EDAC1E6-1EB5-58C8-B27F-0432E80856A8}"/>
              </a:ext>
            </a:extLst>
          </p:cNvPr>
          <p:cNvSpPr/>
          <p:nvPr/>
        </p:nvSpPr>
        <p:spPr>
          <a:xfrm>
            <a:off x="508932" y="268448"/>
            <a:ext cx="8979017" cy="553673"/>
          </a:xfrm>
          <a:prstGeom prst="rect">
            <a:avLst/>
          </a:prstGeom>
          <a:solidFill>
            <a:srgbClr val="F36C0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dirty="0"/>
              <a:t>INFORMATIEAVOND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BA3597B-EC7A-8863-A3E4-0DD5FDD22D6D}"/>
              </a:ext>
            </a:extLst>
          </p:cNvPr>
          <p:cNvSpPr/>
          <p:nvPr/>
        </p:nvSpPr>
        <p:spPr>
          <a:xfrm>
            <a:off x="508931" y="812019"/>
            <a:ext cx="8979017" cy="55367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2">
                    <a:lumMod val="50000"/>
                  </a:schemeClr>
                </a:solidFill>
              </a:rPr>
              <a:t>SPORTHAL OP EIGEN LOCATIE  - </a:t>
            </a:r>
            <a:r>
              <a:rPr lang="nl-NL" sz="2400" dirty="0">
                <a:solidFill>
                  <a:schemeClr val="bg1"/>
                </a:solidFill>
              </a:rPr>
              <a:t>VERHUIZING i.v.m. ZWEMBAD?</a:t>
            </a:r>
          </a:p>
        </p:txBody>
      </p:sp>
    </p:spTree>
    <p:extLst>
      <p:ext uri="{BB962C8B-B14F-4D97-AF65-F5344CB8AC3E}">
        <p14:creationId xmlns:p14="http://schemas.microsoft.com/office/powerpoint/2010/main" val="86370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6915B4D-AF73-2240-259C-D5CDBF4EB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33699"/>
            <a:ext cx="3143250" cy="32432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800" dirty="0"/>
              <a:t>Op de plek van HVC</a:t>
            </a:r>
          </a:p>
          <a:p>
            <a:pPr marL="0" indent="0">
              <a:buNone/>
            </a:pPr>
            <a:r>
              <a:rPr lang="nl-NL" sz="1800" dirty="0"/>
              <a:t>(HVC gaat </a:t>
            </a:r>
            <a:r>
              <a:rPr lang="nl-NL" sz="1800" dirty="0" err="1"/>
              <a:t>ws</a:t>
            </a:r>
            <a:r>
              <a:rPr lang="nl-NL" sz="1800" dirty="0"/>
              <a:t> met VOP samen)</a:t>
            </a:r>
          </a:p>
          <a:p>
            <a:pPr marL="0" indent="0">
              <a:buNone/>
            </a:pPr>
            <a:r>
              <a:rPr lang="nl-NL" sz="1800" dirty="0"/>
              <a:t>Vlakbij knooppunt Hoevelaken</a:t>
            </a:r>
          </a:p>
          <a:p>
            <a:pPr marL="0" indent="0">
              <a:buNone/>
            </a:pPr>
            <a:r>
              <a:rPr lang="nl-NL" sz="1800" dirty="0"/>
              <a:t>Verenigingen daar trekken moeilijk jeugd aan</a:t>
            </a:r>
          </a:p>
          <a:p>
            <a:pPr marL="0" indent="0">
              <a:buNone/>
            </a:pPr>
            <a:r>
              <a:rPr lang="nl-NL" sz="1800" dirty="0"/>
              <a:t>Plaats voor stenen hal?</a:t>
            </a:r>
          </a:p>
          <a:p>
            <a:pPr marL="0" indent="0">
              <a:buNone/>
            </a:pPr>
            <a:r>
              <a:rPr lang="nl-NL" sz="1800" dirty="0" err="1"/>
              <a:t>Ws</a:t>
            </a:r>
            <a:r>
              <a:rPr lang="nl-NL" sz="1800" dirty="0"/>
              <a:t> ‘krijgen’ we dan clubgebouw van HVC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A17922D-ABDE-8E4D-561A-1AF8192233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734" t="26528" r="13047" b="9931"/>
          <a:stretch/>
        </p:blipFill>
        <p:spPr>
          <a:xfrm>
            <a:off x="838200" y="514350"/>
            <a:ext cx="1838325" cy="224875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B9350D1-C4EC-ABE9-1AED-CFA9C1AE98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781" t="26528" r="27812" b="36528"/>
          <a:stretch/>
        </p:blipFill>
        <p:spPr>
          <a:xfrm>
            <a:off x="5457825" y="714375"/>
            <a:ext cx="4695825" cy="5948047"/>
          </a:xfrm>
          <a:prstGeom prst="rect">
            <a:avLst/>
          </a:prstGeom>
        </p:spPr>
      </p:pic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F58D125D-4F74-EF72-0C10-55DA3C27C782}"/>
              </a:ext>
            </a:extLst>
          </p:cNvPr>
          <p:cNvCxnSpPr/>
          <p:nvPr/>
        </p:nvCxnSpPr>
        <p:spPr>
          <a:xfrm>
            <a:off x="7953375" y="3543300"/>
            <a:ext cx="542925" cy="551598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E3F85478-626D-B553-232D-20C8337DE36C}"/>
              </a:ext>
            </a:extLst>
          </p:cNvPr>
          <p:cNvCxnSpPr/>
          <p:nvPr/>
        </p:nvCxnSpPr>
        <p:spPr>
          <a:xfrm flipH="1">
            <a:off x="7086600" y="4124325"/>
            <a:ext cx="1419225" cy="1304925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89D7D52E-3F03-7DEE-A986-BC253C80CEEC}"/>
              </a:ext>
            </a:extLst>
          </p:cNvPr>
          <p:cNvCxnSpPr/>
          <p:nvPr/>
        </p:nvCxnSpPr>
        <p:spPr>
          <a:xfrm flipH="1" flipV="1">
            <a:off x="6762750" y="5114925"/>
            <a:ext cx="304800" cy="32385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C8728B94-E6BA-D9E3-4D9D-E92BE067716C}"/>
              </a:ext>
            </a:extLst>
          </p:cNvPr>
          <p:cNvCxnSpPr/>
          <p:nvPr/>
        </p:nvCxnSpPr>
        <p:spPr>
          <a:xfrm flipV="1">
            <a:off x="6762750" y="4600575"/>
            <a:ext cx="561975" cy="51435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6416EB66-8283-7CB8-DA38-0C1A5B1E38E1}"/>
              </a:ext>
            </a:extLst>
          </p:cNvPr>
          <p:cNvCxnSpPr/>
          <p:nvPr/>
        </p:nvCxnSpPr>
        <p:spPr>
          <a:xfrm flipH="1" flipV="1">
            <a:off x="7086600" y="4410075"/>
            <a:ext cx="190500" cy="180975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BF171FC4-4A0A-AF43-26E4-68F9208B12E3}"/>
              </a:ext>
            </a:extLst>
          </p:cNvPr>
          <p:cNvCxnSpPr/>
          <p:nvPr/>
        </p:nvCxnSpPr>
        <p:spPr>
          <a:xfrm flipV="1">
            <a:off x="7086600" y="3543300"/>
            <a:ext cx="866775" cy="866775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588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E87EB64-0215-E785-B895-9CDEBC7769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062" t="22222" r="20391" b="11110"/>
          <a:stretch/>
        </p:blipFill>
        <p:spPr>
          <a:xfrm>
            <a:off x="857250" y="542925"/>
            <a:ext cx="2059781" cy="1905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0D0229F-C5D7-00C0-DA73-7C2EF1803B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672" t="24306" r="28124" b="39722"/>
          <a:stretch/>
        </p:blipFill>
        <p:spPr>
          <a:xfrm>
            <a:off x="3590925" y="439209"/>
            <a:ext cx="7162800" cy="6246350"/>
          </a:xfrm>
          <a:prstGeom prst="rect">
            <a:avLst/>
          </a:prstGeom>
        </p:spPr>
      </p:pic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A03DE6F8-93EF-42C4-4A99-3388B17BBF71}"/>
              </a:ext>
            </a:extLst>
          </p:cNvPr>
          <p:cNvCxnSpPr>
            <a:cxnSpLocks/>
          </p:cNvCxnSpPr>
          <p:nvPr/>
        </p:nvCxnSpPr>
        <p:spPr>
          <a:xfrm flipH="1">
            <a:off x="4600575" y="1428750"/>
            <a:ext cx="914400" cy="1019175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881AFF0D-8FD5-FB54-BDA4-15B394CE7491}"/>
              </a:ext>
            </a:extLst>
          </p:cNvPr>
          <p:cNvCxnSpPr/>
          <p:nvPr/>
        </p:nvCxnSpPr>
        <p:spPr>
          <a:xfrm>
            <a:off x="4572000" y="2447925"/>
            <a:ext cx="914400" cy="828675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6D008D8B-655F-8B40-0AED-1ABB5F6F9632}"/>
              </a:ext>
            </a:extLst>
          </p:cNvPr>
          <p:cNvCxnSpPr/>
          <p:nvPr/>
        </p:nvCxnSpPr>
        <p:spPr>
          <a:xfrm>
            <a:off x="5514975" y="1428750"/>
            <a:ext cx="673894" cy="509587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31B06D7E-BBB9-3699-C1AB-92D7A597511E}"/>
              </a:ext>
            </a:extLst>
          </p:cNvPr>
          <p:cNvCxnSpPr/>
          <p:nvPr/>
        </p:nvCxnSpPr>
        <p:spPr>
          <a:xfrm flipV="1">
            <a:off x="6188869" y="1628775"/>
            <a:ext cx="240506" cy="309562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F7276A04-4DC2-AC91-31F6-E2D3C49A51C5}"/>
              </a:ext>
            </a:extLst>
          </p:cNvPr>
          <p:cNvCxnSpPr/>
          <p:nvPr/>
        </p:nvCxnSpPr>
        <p:spPr>
          <a:xfrm>
            <a:off x="6429375" y="1683543"/>
            <a:ext cx="876300" cy="669132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4744D899-A0E4-AC9B-1073-BAEABF815526}"/>
              </a:ext>
            </a:extLst>
          </p:cNvPr>
          <p:cNvCxnSpPr>
            <a:cxnSpLocks/>
          </p:cNvCxnSpPr>
          <p:nvPr/>
        </p:nvCxnSpPr>
        <p:spPr>
          <a:xfrm flipH="1">
            <a:off x="6309122" y="2352675"/>
            <a:ext cx="996553" cy="1076325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F796CE53-2461-AA57-E2FB-5DCC8ED8F051}"/>
              </a:ext>
            </a:extLst>
          </p:cNvPr>
          <p:cNvCxnSpPr/>
          <p:nvPr/>
        </p:nvCxnSpPr>
        <p:spPr>
          <a:xfrm flipH="1" flipV="1">
            <a:off x="5781675" y="2943225"/>
            <a:ext cx="527447" cy="485775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id="{391CE6D9-06C4-8BB7-8A1E-FE2EDBA2972A}"/>
              </a:ext>
            </a:extLst>
          </p:cNvPr>
          <p:cNvCxnSpPr/>
          <p:nvPr/>
        </p:nvCxnSpPr>
        <p:spPr>
          <a:xfrm flipH="1">
            <a:off x="5514975" y="2938462"/>
            <a:ext cx="336947" cy="338138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6" name="Tekstvak 25">
            <a:extLst>
              <a:ext uri="{FF2B5EF4-FFF2-40B4-BE49-F238E27FC236}">
                <a16:creationId xmlns:a16="http://schemas.microsoft.com/office/drawing/2014/main" id="{03F844F7-28C8-62C1-9E49-5DDFF9C67CAB}"/>
              </a:ext>
            </a:extLst>
          </p:cNvPr>
          <p:cNvSpPr txBox="1"/>
          <p:nvPr/>
        </p:nvSpPr>
        <p:spPr>
          <a:xfrm>
            <a:off x="857250" y="3107531"/>
            <a:ext cx="25717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Naast de A1 in Vathorst</a:t>
            </a:r>
          </a:p>
          <a:p>
            <a:r>
              <a:rPr lang="nl-NL" dirty="0"/>
              <a:t>Opnieuw groeilocatie</a:t>
            </a:r>
          </a:p>
          <a:p>
            <a:r>
              <a:rPr lang="nl-NL" dirty="0"/>
              <a:t>Ruimte voor stenen hal?</a:t>
            </a:r>
          </a:p>
          <a:p>
            <a:r>
              <a:rPr lang="nl-NL" dirty="0"/>
              <a:t>Daarnaast dan 1 luchthal</a:t>
            </a:r>
          </a:p>
          <a:p>
            <a:r>
              <a:rPr lang="nl-NL" dirty="0"/>
              <a:t>Evenveel ruimte?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4087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84D4400E-A610-C86E-7280-1522E700E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931" y="1671157"/>
            <a:ext cx="10663893" cy="4374824"/>
          </a:xfrm>
        </p:spPr>
        <p:txBody>
          <a:bodyPr/>
          <a:lstStyle/>
          <a:p>
            <a:pPr algn="l"/>
            <a:r>
              <a:rPr lang="nl-NL" dirty="0"/>
              <a:t>- Contacten met commissieleden KNKV leiden tot niets (</a:t>
            </a:r>
            <a:r>
              <a:rPr lang="nl-NL" dirty="0">
                <a:solidFill>
                  <a:srgbClr val="FF0000"/>
                </a:solidFill>
              </a:rPr>
              <a:t>maart – september)</a:t>
            </a:r>
            <a:endParaRPr lang="nl-NL" dirty="0"/>
          </a:p>
          <a:p>
            <a:pPr algn="l"/>
            <a:r>
              <a:rPr lang="nl-NL" dirty="0"/>
              <a:t>- Contact met bestuursvoorzitter leidt tot mailverkeer met directie van KNKV </a:t>
            </a:r>
            <a:r>
              <a:rPr lang="nl-NL" dirty="0">
                <a:solidFill>
                  <a:srgbClr val="FF0000"/>
                </a:solidFill>
              </a:rPr>
              <a:t>(okt.)</a:t>
            </a:r>
          </a:p>
          <a:p>
            <a:pPr algn="l"/>
            <a:r>
              <a:rPr lang="nl-NL" dirty="0"/>
              <a:t>- Gesprek met algemeen directeur KNKV bij MIA lijkt opening te bieden </a:t>
            </a:r>
            <a:r>
              <a:rPr lang="nl-NL" dirty="0">
                <a:solidFill>
                  <a:srgbClr val="FF0000"/>
                </a:solidFill>
              </a:rPr>
              <a:t>(nov. – dec.)</a:t>
            </a:r>
            <a:endParaRPr lang="nl-NL" dirty="0"/>
          </a:p>
          <a:p>
            <a:pPr marL="180975" indent="-180975" algn="l"/>
            <a:r>
              <a:rPr lang="nl-NL" dirty="0"/>
              <a:t>- Schriftelijke dispensatie </a:t>
            </a:r>
            <a:r>
              <a:rPr lang="nl-NL" dirty="0">
                <a:solidFill>
                  <a:srgbClr val="FF0000"/>
                </a:solidFill>
              </a:rPr>
              <a:t>(in januari 2024) </a:t>
            </a:r>
            <a:r>
              <a:rPr lang="nl-NL" dirty="0"/>
              <a:t>voor telkens 5 jaar om wedstrijden in luchthal te spelen, waarbij we moeten blijven lobbyen bij de wethouder om een vaste hal te realiseren.</a:t>
            </a:r>
          </a:p>
          <a:p>
            <a:pPr marL="180975" indent="-180975" algn="l"/>
            <a:r>
              <a:rPr lang="nl-NL" dirty="0"/>
              <a:t>- Dispensatie wordt bij gelijkblijvende omstandigheden maximaal 2 keer verlengd (dus voor 15 jaar). Daarna zal overleg tot verdere, positieve stappen (moeten) leiden.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1292C4-D509-17C9-ED31-9141DE3E1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932" y="-146808"/>
            <a:ext cx="1937857" cy="19378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EDAC1E6-1EB5-58C8-B27F-0432E80856A8}"/>
              </a:ext>
            </a:extLst>
          </p:cNvPr>
          <p:cNvSpPr/>
          <p:nvPr/>
        </p:nvSpPr>
        <p:spPr>
          <a:xfrm>
            <a:off x="508932" y="268448"/>
            <a:ext cx="8979017" cy="553673"/>
          </a:xfrm>
          <a:prstGeom prst="rect">
            <a:avLst/>
          </a:prstGeom>
          <a:solidFill>
            <a:srgbClr val="F36C0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dirty="0"/>
              <a:t>INFORMATIEAVOND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BA3597B-EC7A-8863-A3E4-0DD5FDD22D6D}"/>
              </a:ext>
            </a:extLst>
          </p:cNvPr>
          <p:cNvSpPr/>
          <p:nvPr/>
        </p:nvSpPr>
        <p:spPr>
          <a:xfrm>
            <a:off x="508931" y="812019"/>
            <a:ext cx="8979017" cy="55367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SPORTHAL OP EIGEN LOCATIE (2)</a:t>
            </a:r>
          </a:p>
        </p:txBody>
      </p:sp>
    </p:spTree>
    <p:extLst>
      <p:ext uri="{BB962C8B-B14F-4D97-AF65-F5344CB8AC3E}">
        <p14:creationId xmlns:p14="http://schemas.microsoft.com/office/powerpoint/2010/main" val="201685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84D4400E-A610-C86E-7280-1522E700E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932" y="2438399"/>
            <a:ext cx="10749618" cy="3607581"/>
          </a:xfrm>
        </p:spPr>
        <p:txBody>
          <a:bodyPr>
            <a:normAutofit/>
          </a:bodyPr>
          <a:lstStyle/>
          <a:p>
            <a:r>
              <a:rPr lang="nl-NL" sz="3600" dirty="0"/>
              <a:t>Wat neem ik naar bespreking met Wethouder mee?</a:t>
            </a:r>
          </a:p>
          <a:p>
            <a:endParaRPr lang="nl-NL" sz="3600" dirty="0"/>
          </a:p>
          <a:p>
            <a:endParaRPr lang="nl-NL" sz="3600" dirty="0"/>
          </a:p>
          <a:p>
            <a:r>
              <a:rPr lang="nl-NL" sz="3600" dirty="0"/>
              <a:t>Wat vinden jullie hiervan?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1292C4-D509-17C9-ED31-9141DE3E1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932" y="-146808"/>
            <a:ext cx="1937857" cy="19378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EDAC1E6-1EB5-58C8-B27F-0432E80856A8}"/>
              </a:ext>
            </a:extLst>
          </p:cNvPr>
          <p:cNvSpPr/>
          <p:nvPr/>
        </p:nvSpPr>
        <p:spPr>
          <a:xfrm>
            <a:off x="508932" y="268448"/>
            <a:ext cx="8979017" cy="553673"/>
          </a:xfrm>
          <a:prstGeom prst="rect">
            <a:avLst/>
          </a:prstGeom>
          <a:solidFill>
            <a:srgbClr val="F36C0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dirty="0"/>
              <a:t>INFORMATIEAVOND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BA3597B-EC7A-8863-A3E4-0DD5FDD22D6D}"/>
              </a:ext>
            </a:extLst>
          </p:cNvPr>
          <p:cNvSpPr/>
          <p:nvPr/>
        </p:nvSpPr>
        <p:spPr>
          <a:xfrm>
            <a:off x="508931" y="812019"/>
            <a:ext cx="8979017" cy="55367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2">
                    <a:lumMod val="50000"/>
                  </a:schemeClr>
                </a:solidFill>
              </a:rPr>
              <a:t>SPORTHAL OP EIGEN LOCATIE  - </a:t>
            </a:r>
            <a:r>
              <a:rPr lang="nl-NL" sz="2400" dirty="0">
                <a:solidFill>
                  <a:schemeClr val="bg1"/>
                </a:solidFill>
              </a:rPr>
              <a:t>VERHUIZING i.v.m. ZWEMBAD?</a:t>
            </a:r>
          </a:p>
        </p:txBody>
      </p:sp>
    </p:spTree>
    <p:extLst>
      <p:ext uri="{BB962C8B-B14F-4D97-AF65-F5344CB8AC3E}">
        <p14:creationId xmlns:p14="http://schemas.microsoft.com/office/powerpoint/2010/main" val="2285720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84D4400E-A610-C86E-7280-1522E700E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931" y="1671157"/>
            <a:ext cx="10682943" cy="4374824"/>
          </a:xfrm>
        </p:spPr>
        <p:txBody>
          <a:bodyPr/>
          <a:lstStyle/>
          <a:p>
            <a:pPr algn="l"/>
            <a:r>
              <a:rPr lang="nl-NL" dirty="0"/>
              <a:t>RANDVOORWAARDEN:</a:t>
            </a:r>
          </a:p>
          <a:p>
            <a:pPr algn="l"/>
            <a:r>
              <a:rPr lang="nl-NL" dirty="0"/>
              <a:t>- Financiële haalbaarheid en zekerheid</a:t>
            </a:r>
          </a:p>
          <a:p>
            <a:pPr algn="l"/>
            <a:r>
              <a:rPr lang="nl-NL" dirty="0"/>
              <a:t>- Vergunningsaanvraag en instemming omwonenden</a:t>
            </a:r>
          </a:p>
          <a:p>
            <a:pPr algn="l"/>
            <a:r>
              <a:rPr lang="nl-NL" dirty="0"/>
              <a:t>- Timing van vervanging kunstgras op Talentenveld (én 3,5 m verbreding)</a:t>
            </a:r>
          </a:p>
          <a:p>
            <a:pPr algn="l"/>
            <a:r>
              <a:rPr lang="nl-NL" dirty="0"/>
              <a:t>- Inzet van veel (50-60) vrijwilligers bij opbouw én opbergen</a:t>
            </a:r>
          </a:p>
          <a:p>
            <a:pPr marL="180975" indent="-180975" algn="l"/>
            <a:r>
              <a:rPr lang="nl-NL" dirty="0"/>
              <a:t>- Veel meer inzet van vrijwilligers vergeleken met De </a:t>
            </a:r>
            <a:r>
              <a:rPr lang="nl-NL" dirty="0" err="1"/>
              <a:t>Bokkeduinen</a:t>
            </a:r>
            <a:r>
              <a:rPr lang="nl-NL" dirty="0"/>
              <a:t> voor kantinediensten, schoonmaak e.d.</a:t>
            </a:r>
          </a:p>
          <a:p>
            <a:pPr marL="180975" indent="-180975" algn="l"/>
            <a:r>
              <a:rPr lang="nl-NL" dirty="0"/>
              <a:t>- Veel meer inzet van vrijwilligers voor sponsorwerving, contacten met scholen, sportbonden </a:t>
            </a:r>
            <a:r>
              <a:rPr lang="nl-NL" dirty="0" err="1"/>
              <a:t>Nevobo</a:t>
            </a:r>
            <a:r>
              <a:rPr lang="nl-NL" dirty="0"/>
              <a:t> en KNVB, SRO e.d.</a:t>
            </a:r>
          </a:p>
          <a:p>
            <a:pPr algn="l"/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1292C4-D509-17C9-ED31-9141DE3E1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932" y="-146808"/>
            <a:ext cx="1937857" cy="19378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EDAC1E6-1EB5-58C8-B27F-0432E80856A8}"/>
              </a:ext>
            </a:extLst>
          </p:cNvPr>
          <p:cNvSpPr/>
          <p:nvPr/>
        </p:nvSpPr>
        <p:spPr>
          <a:xfrm>
            <a:off x="508932" y="268448"/>
            <a:ext cx="8979017" cy="553673"/>
          </a:xfrm>
          <a:prstGeom prst="rect">
            <a:avLst/>
          </a:prstGeom>
          <a:solidFill>
            <a:srgbClr val="F36C0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dirty="0"/>
              <a:t>INFORMATIEAVOND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BA3597B-EC7A-8863-A3E4-0DD5FDD22D6D}"/>
              </a:ext>
            </a:extLst>
          </p:cNvPr>
          <p:cNvSpPr/>
          <p:nvPr/>
        </p:nvSpPr>
        <p:spPr>
          <a:xfrm>
            <a:off x="508931" y="812019"/>
            <a:ext cx="8979017" cy="55367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SPORTHAL OP EIGEN LOCATIE (3)</a:t>
            </a:r>
          </a:p>
        </p:txBody>
      </p:sp>
    </p:spTree>
    <p:extLst>
      <p:ext uri="{BB962C8B-B14F-4D97-AF65-F5344CB8AC3E}">
        <p14:creationId xmlns:p14="http://schemas.microsoft.com/office/powerpoint/2010/main" val="2610326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5B1ADA94-D50A-F81A-06D3-09B9CCE3D8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602" t="8611" r="22912" b="37322"/>
          <a:stretch/>
        </p:blipFill>
        <p:spPr>
          <a:xfrm>
            <a:off x="882890" y="752475"/>
            <a:ext cx="10451860" cy="5434966"/>
          </a:xfrm>
        </p:spPr>
      </p:pic>
    </p:spTree>
    <p:extLst>
      <p:ext uri="{BB962C8B-B14F-4D97-AF65-F5344CB8AC3E}">
        <p14:creationId xmlns:p14="http://schemas.microsoft.com/office/powerpoint/2010/main" val="4108805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84D4400E-A610-C86E-7280-1522E700E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932" y="1671157"/>
            <a:ext cx="9144000" cy="4374824"/>
          </a:xfrm>
        </p:spPr>
        <p:txBody>
          <a:bodyPr/>
          <a:lstStyle/>
          <a:p>
            <a:pPr algn="l"/>
            <a:r>
              <a:rPr lang="nl-NL" dirty="0"/>
              <a:t>RANDVOORWAARDEN SPORTHAL  (1)</a:t>
            </a:r>
          </a:p>
          <a:p>
            <a:pPr algn="l"/>
            <a:r>
              <a:rPr lang="nl-NL" dirty="0"/>
              <a:t>- FINANCIËLE HAALBAARHEID EN ZEKERHEID</a:t>
            </a:r>
          </a:p>
          <a:p>
            <a:pPr algn="l"/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1292C4-D509-17C9-ED31-9141DE3E1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932" y="-146808"/>
            <a:ext cx="1937857" cy="19378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EDAC1E6-1EB5-58C8-B27F-0432E80856A8}"/>
              </a:ext>
            </a:extLst>
          </p:cNvPr>
          <p:cNvSpPr/>
          <p:nvPr/>
        </p:nvSpPr>
        <p:spPr>
          <a:xfrm>
            <a:off x="508932" y="268448"/>
            <a:ext cx="8979017" cy="553673"/>
          </a:xfrm>
          <a:prstGeom prst="rect">
            <a:avLst/>
          </a:prstGeom>
          <a:solidFill>
            <a:srgbClr val="F36C0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dirty="0"/>
              <a:t>INFORMATIEAVOND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BA3597B-EC7A-8863-A3E4-0DD5FDD22D6D}"/>
              </a:ext>
            </a:extLst>
          </p:cNvPr>
          <p:cNvSpPr/>
          <p:nvPr/>
        </p:nvSpPr>
        <p:spPr>
          <a:xfrm>
            <a:off x="508931" y="812019"/>
            <a:ext cx="8979017" cy="55367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SPORTHAL OP EIGEN LOCATIE (4)</a:t>
            </a:r>
          </a:p>
        </p:txBody>
      </p:sp>
      <p:graphicFrame>
        <p:nvGraphicFramePr>
          <p:cNvPr id="10" name="Tabel 9">
            <a:extLst>
              <a:ext uri="{FF2B5EF4-FFF2-40B4-BE49-F238E27FC236}">
                <a16:creationId xmlns:a16="http://schemas.microsoft.com/office/drawing/2014/main" id="{6518DF1C-7599-951A-D699-7F1F1E536E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310614"/>
              </p:ext>
            </p:extLst>
          </p:nvPr>
        </p:nvGraphicFramePr>
        <p:xfrm>
          <a:off x="765175" y="2677319"/>
          <a:ext cx="4965700" cy="2667000"/>
        </p:xfrm>
        <a:graphic>
          <a:graphicData uri="http://schemas.openxmlformats.org/drawingml/2006/table">
            <a:tbl>
              <a:tblPr/>
              <a:tblGrid>
                <a:gridCol w="2616030">
                  <a:extLst>
                    <a:ext uri="{9D8B030D-6E8A-4147-A177-3AD203B41FA5}">
                      <a16:colId xmlns:a16="http://schemas.microsoft.com/office/drawing/2014/main" val="3692782512"/>
                    </a:ext>
                  </a:extLst>
                </a:gridCol>
                <a:gridCol w="713463">
                  <a:extLst>
                    <a:ext uri="{9D8B030D-6E8A-4147-A177-3AD203B41FA5}">
                      <a16:colId xmlns:a16="http://schemas.microsoft.com/office/drawing/2014/main" val="1120548457"/>
                    </a:ext>
                  </a:extLst>
                </a:gridCol>
                <a:gridCol w="608821">
                  <a:extLst>
                    <a:ext uri="{9D8B030D-6E8A-4147-A177-3AD203B41FA5}">
                      <a16:colId xmlns:a16="http://schemas.microsoft.com/office/drawing/2014/main" val="2458305091"/>
                    </a:ext>
                  </a:extLst>
                </a:gridCol>
                <a:gridCol w="1027386">
                  <a:extLst>
                    <a:ext uri="{9D8B030D-6E8A-4147-A177-3AD203B41FA5}">
                      <a16:colId xmlns:a16="http://schemas.microsoft.com/office/drawing/2014/main" val="1359366293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Stichtingskosten: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33011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€ 325.000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6324890"/>
                  </a:ext>
                </a:extLst>
              </a:tr>
              <a:tr h="2667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transportpallet voor de hal-huid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     4.000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912095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sluis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   11.500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817419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aan gebouw vastmaken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     5.000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928625"/>
                  </a:ext>
                </a:extLst>
              </a:tr>
              <a:tr h="2667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sportvloer 52,5 x 55,5m  x €45,60/m2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€ 139.000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6864283"/>
                  </a:ext>
                </a:extLst>
              </a:tr>
              <a:tr h="2667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nn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gasopslag, elektra aanleg e.d.stelpost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   25.000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596288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€ 509.500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189643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20% BOSA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€ 101.900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762451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r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investering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€ 407.600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7453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797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84D4400E-A610-C86E-7280-1522E700E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932" y="1671157"/>
            <a:ext cx="9144000" cy="4374824"/>
          </a:xfrm>
        </p:spPr>
        <p:txBody>
          <a:bodyPr/>
          <a:lstStyle/>
          <a:p>
            <a:pPr algn="l"/>
            <a:r>
              <a:rPr lang="nl-NL" dirty="0"/>
              <a:t>RANDVOORWAARDEN SPORTHAL  (2)</a:t>
            </a:r>
          </a:p>
          <a:p>
            <a:pPr algn="l"/>
            <a:r>
              <a:rPr lang="nl-NL" dirty="0"/>
              <a:t>- FINANCIËLE HAALBAARHEID EN ZEKERHEID</a:t>
            </a:r>
          </a:p>
          <a:p>
            <a:pPr algn="l"/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1292C4-D509-17C9-ED31-9141DE3E1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932" y="-146808"/>
            <a:ext cx="1937857" cy="19378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EDAC1E6-1EB5-58C8-B27F-0432E80856A8}"/>
              </a:ext>
            </a:extLst>
          </p:cNvPr>
          <p:cNvSpPr/>
          <p:nvPr/>
        </p:nvSpPr>
        <p:spPr>
          <a:xfrm>
            <a:off x="508932" y="268448"/>
            <a:ext cx="8979017" cy="553673"/>
          </a:xfrm>
          <a:prstGeom prst="rect">
            <a:avLst/>
          </a:prstGeom>
          <a:solidFill>
            <a:srgbClr val="F36C0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dirty="0"/>
              <a:t>INFORMATIEAVOND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BA3597B-EC7A-8863-A3E4-0DD5FDD22D6D}"/>
              </a:ext>
            </a:extLst>
          </p:cNvPr>
          <p:cNvSpPr/>
          <p:nvPr/>
        </p:nvSpPr>
        <p:spPr>
          <a:xfrm>
            <a:off x="508931" y="812019"/>
            <a:ext cx="8979017" cy="55367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SPORTHAL OP EIGEN LOCATIE (5)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F6DE97B7-C5E4-120E-2BE8-4E9B999AEFD0}"/>
              </a:ext>
            </a:extLst>
          </p:cNvPr>
          <p:cNvSpPr txBox="1"/>
          <p:nvPr/>
        </p:nvSpPr>
        <p:spPr>
          <a:xfrm>
            <a:off x="7088085" y="3133725"/>
            <a:ext cx="35337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Rekenen met €85.000 / jaar of met €90.000 / jaar, en dan versneld aflossen met de gemaakte winst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AC7D7DA5-A8CB-0607-A505-730ACF63B4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501063"/>
              </p:ext>
            </p:extLst>
          </p:nvPr>
        </p:nvGraphicFramePr>
        <p:xfrm>
          <a:off x="6382821" y="5519623"/>
          <a:ext cx="5803901" cy="1297305"/>
        </p:xfrm>
        <a:graphic>
          <a:graphicData uri="http://schemas.openxmlformats.org/drawingml/2006/table">
            <a:tbl>
              <a:tblPr/>
              <a:tblGrid>
                <a:gridCol w="4138847">
                  <a:extLst>
                    <a:ext uri="{9D8B030D-6E8A-4147-A177-3AD203B41FA5}">
                      <a16:colId xmlns:a16="http://schemas.microsoft.com/office/drawing/2014/main" val="1976678961"/>
                    </a:ext>
                  </a:extLst>
                </a:gridCol>
                <a:gridCol w="1056120">
                  <a:extLst>
                    <a:ext uri="{9D8B030D-6E8A-4147-A177-3AD203B41FA5}">
                      <a16:colId xmlns:a16="http://schemas.microsoft.com/office/drawing/2014/main" val="1855572761"/>
                    </a:ext>
                  </a:extLst>
                </a:gridCol>
                <a:gridCol w="608934">
                  <a:extLst>
                    <a:ext uri="{9D8B030D-6E8A-4147-A177-3AD203B41FA5}">
                      <a16:colId xmlns:a16="http://schemas.microsoft.com/office/drawing/2014/main" val="3816867117"/>
                    </a:ext>
                  </a:extLst>
                </a:gridCol>
              </a:tblGrid>
              <a:tr h="2667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maatschappelijk financieren  €350.000    (50.000 eigen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3095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geld)  - 4,74% annuitair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   33.130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934641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jaar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972839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   85.130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per jaar 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8602520"/>
                  </a:ext>
                </a:extLst>
              </a:tr>
            </a:tbl>
          </a:graphicData>
        </a:graphic>
      </p:graphicFrame>
      <p:graphicFrame>
        <p:nvGraphicFramePr>
          <p:cNvPr id="9" name="Tabel 8">
            <a:extLst>
              <a:ext uri="{FF2B5EF4-FFF2-40B4-BE49-F238E27FC236}">
                <a16:creationId xmlns:a16="http://schemas.microsoft.com/office/drawing/2014/main" id="{649F25E6-A630-EC16-0D39-C9A4DFF4C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75596"/>
              </p:ext>
            </p:extLst>
          </p:nvPr>
        </p:nvGraphicFramePr>
        <p:xfrm>
          <a:off x="731321" y="2724988"/>
          <a:ext cx="5651500" cy="4091940"/>
        </p:xfrm>
        <a:graphic>
          <a:graphicData uri="http://schemas.openxmlformats.org/drawingml/2006/table">
            <a:tbl>
              <a:tblPr/>
              <a:tblGrid>
                <a:gridCol w="3782475">
                  <a:extLst>
                    <a:ext uri="{9D8B030D-6E8A-4147-A177-3AD203B41FA5}">
                      <a16:colId xmlns:a16="http://schemas.microsoft.com/office/drawing/2014/main" val="1274018723"/>
                    </a:ext>
                  </a:extLst>
                </a:gridCol>
                <a:gridCol w="1056681">
                  <a:extLst>
                    <a:ext uri="{9D8B030D-6E8A-4147-A177-3AD203B41FA5}">
                      <a16:colId xmlns:a16="http://schemas.microsoft.com/office/drawing/2014/main" val="4100357805"/>
                    </a:ext>
                  </a:extLst>
                </a:gridCol>
                <a:gridCol w="812344">
                  <a:extLst>
                    <a:ext uri="{9D8B030D-6E8A-4147-A177-3AD203B41FA5}">
                      <a16:colId xmlns:a16="http://schemas.microsoft.com/office/drawing/2014/main" val="1579948521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blaashal jaarlijkse kosten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6374123"/>
                  </a:ext>
                </a:extLst>
              </a:tr>
              <a:tr h="104775">
                <a:tc>
                  <a:txBody>
                    <a:bodyPr/>
                    <a:lstStyle/>
                    <a:p>
                      <a:pPr algn="l" fontAlgn="b"/>
                      <a:endParaRPr lang="nl-NL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15503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operationele kosten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dubbele hal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58167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opslag, vervoer en schoonmaken hal en vloer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   14.500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(incl. BOSA)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28774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Op- en afbouw hal + vloer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     6.800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(incl. BOSA)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952050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service en onderhoud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     3.000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(incl. BOSA)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726130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Brand- en opstalverzekering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     3.500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156478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energie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   20.000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?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360759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schoonmaakkosten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     1.000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97836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onvoorzien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     3.200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264106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   52.000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672663"/>
                  </a:ext>
                </a:extLst>
              </a:tr>
              <a:tr h="66675"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05148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maatschappelijk financieren €400.000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49640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- 15 jaar , annuitair  (4,74%)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   37.863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55936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111530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   89.863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per jaar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34005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543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84D4400E-A610-C86E-7280-1522E700E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932" y="1671157"/>
            <a:ext cx="9144000" cy="4374824"/>
          </a:xfrm>
        </p:spPr>
        <p:txBody>
          <a:bodyPr/>
          <a:lstStyle/>
          <a:p>
            <a:pPr algn="l"/>
            <a:r>
              <a:rPr lang="nl-NL" dirty="0"/>
              <a:t>RANDVOORWAARDEN SPORTHAL  (3)</a:t>
            </a:r>
          </a:p>
          <a:p>
            <a:pPr algn="l"/>
            <a:r>
              <a:rPr lang="nl-NL" dirty="0"/>
              <a:t>- FINANCIËLE HAALBAARHEID EN ZEKERHEID</a:t>
            </a:r>
          </a:p>
          <a:p>
            <a:pPr algn="l"/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1292C4-D509-17C9-ED31-9141DE3E1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932" y="-146808"/>
            <a:ext cx="1937857" cy="19378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EDAC1E6-1EB5-58C8-B27F-0432E80856A8}"/>
              </a:ext>
            </a:extLst>
          </p:cNvPr>
          <p:cNvSpPr/>
          <p:nvPr/>
        </p:nvSpPr>
        <p:spPr>
          <a:xfrm>
            <a:off x="508932" y="268448"/>
            <a:ext cx="8979017" cy="553673"/>
          </a:xfrm>
          <a:prstGeom prst="rect">
            <a:avLst/>
          </a:prstGeom>
          <a:solidFill>
            <a:srgbClr val="F36C0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dirty="0"/>
              <a:t>INFORMATIEAVOND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BA3597B-EC7A-8863-A3E4-0DD5FDD22D6D}"/>
              </a:ext>
            </a:extLst>
          </p:cNvPr>
          <p:cNvSpPr/>
          <p:nvPr/>
        </p:nvSpPr>
        <p:spPr>
          <a:xfrm>
            <a:off x="508931" y="812019"/>
            <a:ext cx="8979017" cy="55367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SPORTHAL OP EIGEN LOCATIE (6)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2687B08C-6BEA-1A71-FAEB-C3A073FD96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045577"/>
              </p:ext>
            </p:extLst>
          </p:nvPr>
        </p:nvGraphicFramePr>
        <p:xfrm>
          <a:off x="752475" y="2640086"/>
          <a:ext cx="4762500" cy="24003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340409699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27137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9558642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475970293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0416666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910004781"/>
                    </a:ext>
                  </a:extLst>
                </a:gridCol>
              </a:tblGrid>
              <a:tr h="266700">
                <a:tc gridSpan="5"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benadering vanuit huidige begroting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9929430"/>
                  </a:ext>
                </a:extLst>
              </a:tr>
              <a:tr h="266700">
                <a:tc gridSpan="5"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NB kosten huur zaal is in begroting 2024-2025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€ 42.500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5813656"/>
                  </a:ext>
                </a:extLst>
              </a:tr>
              <a:tr h="266700">
                <a:tc gridSpan="5"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extra opbrengst kantineverkoop, basic case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€ 15.000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1889820"/>
                  </a:ext>
                </a:extLst>
              </a:tr>
              <a:tr h="266700">
                <a:tc gridSpan="5"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gemiddelde winstverwachting 3 jaar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€ 12.000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370616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679543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€ 69.500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4069374"/>
                  </a:ext>
                </a:extLst>
              </a:tr>
              <a:tr h="2667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kosten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€ 85.000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782226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616478"/>
                  </a:ext>
                </a:extLst>
              </a:tr>
              <a:tr h="2667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extra kosten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€ 15.500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5031920"/>
                  </a:ext>
                </a:extLst>
              </a:tr>
            </a:tbl>
          </a:graphicData>
        </a:graphic>
      </p:graphicFrame>
      <p:sp>
        <p:nvSpPr>
          <p:cNvPr id="4" name="Tekstvak 3">
            <a:extLst>
              <a:ext uri="{FF2B5EF4-FFF2-40B4-BE49-F238E27FC236}">
                <a16:creationId xmlns:a16="http://schemas.microsoft.com/office/drawing/2014/main" id="{086947BE-945B-FEC6-B971-5BFC0FE33EFC}"/>
              </a:ext>
            </a:extLst>
          </p:cNvPr>
          <p:cNvSpPr txBox="1"/>
          <p:nvPr/>
        </p:nvSpPr>
        <p:spPr>
          <a:xfrm>
            <a:off x="752474" y="5438775"/>
            <a:ext cx="6829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NB – Als we deze extra kosten kunnen dekken, dan houden we nog steeds elk jaar een positieve cashflow van €15.000 (afschrijvingen)</a:t>
            </a:r>
          </a:p>
        </p:txBody>
      </p:sp>
    </p:spTree>
    <p:extLst>
      <p:ext uri="{BB962C8B-B14F-4D97-AF65-F5344CB8AC3E}">
        <p14:creationId xmlns:p14="http://schemas.microsoft.com/office/powerpoint/2010/main" val="3626903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84D4400E-A610-C86E-7280-1522E700E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932" y="1671157"/>
            <a:ext cx="9144000" cy="4374824"/>
          </a:xfrm>
        </p:spPr>
        <p:txBody>
          <a:bodyPr/>
          <a:lstStyle/>
          <a:p>
            <a:pPr algn="l"/>
            <a:r>
              <a:rPr lang="nl-NL" dirty="0"/>
              <a:t>RANDVOORWAARDEN SPORTHAL  (4)</a:t>
            </a:r>
          </a:p>
          <a:p>
            <a:pPr algn="l"/>
            <a:r>
              <a:rPr lang="nl-NL" dirty="0"/>
              <a:t>- FINANCIËLE HAALBAARHEID EN ZEKERHEID</a:t>
            </a:r>
          </a:p>
          <a:p>
            <a:pPr algn="l"/>
            <a:endParaRPr lang="nl-NL" sz="24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/>
            <a:r>
              <a:rPr lang="nl-NL" dirty="0">
                <a:solidFill>
                  <a:srgbClr val="00B050"/>
                </a:solidFill>
                <a:latin typeface="Calibri" panose="020F0502020204030204" pitchFamily="34" charset="0"/>
              </a:rPr>
              <a:t>€10.000 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</a:rPr>
              <a:t>- </a:t>
            </a:r>
            <a:r>
              <a:rPr lang="nl-NL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door verhuur via SRO aan scholen</a:t>
            </a:r>
            <a:r>
              <a:rPr lang="nl-NL" dirty="0"/>
              <a:t> </a:t>
            </a:r>
            <a:r>
              <a:rPr lang="nl-NL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 maanden</a:t>
            </a:r>
            <a:r>
              <a:rPr lang="nl-NL" dirty="0"/>
              <a:t> </a:t>
            </a:r>
            <a:r>
              <a:rPr lang="nl-NL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 dagen/week</a:t>
            </a:r>
          </a:p>
          <a:p>
            <a:pPr algn="l"/>
            <a:r>
              <a:rPr lang="nl-NL" dirty="0">
                <a:solidFill>
                  <a:srgbClr val="00B050"/>
                </a:solidFill>
                <a:latin typeface="Calibri" panose="020F0502020204030204" pitchFamily="34" charset="0"/>
              </a:rPr>
              <a:t>€  5.000 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</a:rPr>
              <a:t>- door verhuur zondagen aan KNVB of Hockeyclubs</a:t>
            </a:r>
          </a:p>
          <a:p>
            <a:pPr algn="l"/>
            <a:r>
              <a:rPr lang="nl-NL" dirty="0">
                <a:solidFill>
                  <a:srgbClr val="00B050"/>
                </a:solidFill>
                <a:latin typeface="Calibri" panose="020F0502020204030204" pitchFamily="34" charset="0"/>
              </a:rPr>
              <a:t>€  5.000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</a:rPr>
              <a:t> – als we over 20 jaar financieren</a:t>
            </a:r>
            <a:r>
              <a:rPr lang="nl-NL" dirty="0"/>
              <a:t> </a:t>
            </a:r>
          </a:p>
          <a:p>
            <a:pPr algn="l"/>
            <a:r>
              <a:rPr lang="nl-NL" dirty="0">
                <a:solidFill>
                  <a:srgbClr val="00B050"/>
                </a:solidFill>
              </a:rPr>
              <a:t>€  7.500 </a:t>
            </a:r>
            <a:r>
              <a:rPr lang="nl-NL" dirty="0"/>
              <a:t>- naamsponsoring van MIA door groot bedrijf</a:t>
            </a:r>
          </a:p>
          <a:p>
            <a:pPr algn="l"/>
            <a:r>
              <a:rPr lang="nl-NL" dirty="0">
                <a:solidFill>
                  <a:srgbClr val="00B050"/>
                </a:solidFill>
              </a:rPr>
              <a:t>€  2.500 </a:t>
            </a:r>
            <a:r>
              <a:rPr lang="nl-NL" dirty="0"/>
              <a:t>- naamgeving van hal</a:t>
            </a:r>
          </a:p>
          <a:p>
            <a:pPr algn="l"/>
            <a:r>
              <a:rPr lang="nl-NL" dirty="0">
                <a:solidFill>
                  <a:srgbClr val="00B050"/>
                </a:solidFill>
              </a:rPr>
              <a:t>€  2.500 </a:t>
            </a:r>
            <a:r>
              <a:rPr lang="nl-NL" dirty="0"/>
              <a:t>- sponsorborden in de hal (met geluiddemping)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1292C4-D509-17C9-ED31-9141DE3E1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932" y="-146808"/>
            <a:ext cx="1937857" cy="19378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EDAC1E6-1EB5-58C8-B27F-0432E80856A8}"/>
              </a:ext>
            </a:extLst>
          </p:cNvPr>
          <p:cNvSpPr/>
          <p:nvPr/>
        </p:nvSpPr>
        <p:spPr>
          <a:xfrm>
            <a:off x="508932" y="268448"/>
            <a:ext cx="8979017" cy="553673"/>
          </a:xfrm>
          <a:prstGeom prst="rect">
            <a:avLst/>
          </a:prstGeom>
          <a:solidFill>
            <a:srgbClr val="F36C0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dirty="0"/>
              <a:t>INFORMATIEAVOND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BA3597B-EC7A-8863-A3E4-0DD5FDD22D6D}"/>
              </a:ext>
            </a:extLst>
          </p:cNvPr>
          <p:cNvSpPr/>
          <p:nvPr/>
        </p:nvSpPr>
        <p:spPr>
          <a:xfrm>
            <a:off x="508931" y="812019"/>
            <a:ext cx="8979017" cy="55367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SPORTHAL OP EIGEN LOCATIE (7)</a:t>
            </a:r>
          </a:p>
        </p:txBody>
      </p:sp>
      <p:graphicFrame>
        <p:nvGraphicFramePr>
          <p:cNvPr id="9" name="Tabel 8">
            <a:extLst>
              <a:ext uri="{FF2B5EF4-FFF2-40B4-BE49-F238E27FC236}">
                <a16:creationId xmlns:a16="http://schemas.microsoft.com/office/drawing/2014/main" id="{72F102CC-D5BC-0FED-DEB8-D400E88333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742235"/>
              </p:ext>
            </p:extLst>
          </p:nvPr>
        </p:nvGraphicFramePr>
        <p:xfrm>
          <a:off x="771525" y="2373386"/>
          <a:ext cx="4762500" cy="550545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339973451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85605252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6714608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791175583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362898672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43917798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5967939"/>
                  </a:ext>
                </a:extLst>
              </a:tr>
              <a:tr h="2667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extra kosten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nl-NL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€ 15.500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820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383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84D4400E-A610-C86E-7280-1522E700E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931" y="1671157"/>
            <a:ext cx="10606743" cy="4374824"/>
          </a:xfrm>
        </p:spPr>
        <p:txBody>
          <a:bodyPr/>
          <a:lstStyle/>
          <a:p>
            <a:pPr algn="l"/>
            <a:r>
              <a:rPr lang="nl-NL" dirty="0"/>
              <a:t>RANDVOORWAARDEN SPORTHAL  (5)</a:t>
            </a:r>
          </a:p>
          <a:p>
            <a:pPr algn="l"/>
            <a:r>
              <a:rPr lang="nl-NL" dirty="0"/>
              <a:t>- FINANCIËLE HAALBAARHEID EN </a:t>
            </a:r>
            <a:r>
              <a:rPr lang="nl-NL" dirty="0">
                <a:solidFill>
                  <a:srgbClr val="FF0000"/>
                </a:solidFill>
              </a:rPr>
              <a:t>ZEKERHEID</a:t>
            </a:r>
          </a:p>
          <a:p>
            <a:pPr algn="l"/>
            <a:endParaRPr lang="nl-NL" sz="24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/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</a:rPr>
              <a:t>Het is het voorstel van het bestuur om een stichting </a:t>
            </a:r>
            <a:r>
              <a:rPr lang="nl-NL" b="1" dirty="0">
                <a:solidFill>
                  <a:srgbClr val="000000"/>
                </a:solidFill>
                <a:latin typeface="Calibri" panose="020F0502020204030204" pitchFamily="34" charset="0"/>
              </a:rPr>
              <a:t>Luchthal Park Schothorst 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</a:rPr>
              <a:t>op te richten die:</a:t>
            </a:r>
          </a:p>
          <a:p>
            <a:pPr algn="l"/>
            <a:r>
              <a:rPr lang="nl-NL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verhuurt aan MIA</a:t>
            </a:r>
            <a:r>
              <a:rPr lang="nl-NL" dirty="0">
                <a:solidFill>
                  <a:srgbClr val="000000"/>
                </a:solidFill>
                <a:latin typeface="Calibri" panose="020F0502020204030204" pitchFamily="34" charset="0"/>
              </a:rPr>
              <a:t> als eerste huurder, en verder (via SRO?) aan scholen overdag en aan sportclubs of -bonden op de zondagen</a:t>
            </a:r>
          </a:p>
          <a:p>
            <a:pPr algn="l"/>
            <a:r>
              <a:rPr lang="nl-NL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het financiële risico draagt, mocht MIA de kosten zich onverhoopt niet langer kan permitteren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1292C4-D509-17C9-ED31-9141DE3E1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932" y="-146808"/>
            <a:ext cx="1937857" cy="19378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EDAC1E6-1EB5-58C8-B27F-0432E80856A8}"/>
              </a:ext>
            </a:extLst>
          </p:cNvPr>
          <p:cNvSpPr/>
          <p:nvPr/>
        </p:nvSpPr>
        <p:spPr>
          <a:xfrm>
            <a:off x="508932" y="268448"/>
            <a:ext cx="8979017" cy="553673"/>
          </a:xfrm>
          <a:prstGeom prst="rect">
            <a:avLst/>
          </a:prstGeom>
          <a:solidFill>
            <a:srgbClr val="F36C0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dirty="0"/>
              <a:t>INFORMATIEAVOND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BA3597B-EC7A-8863-A3E4-0DD5FDD22D6D}"/>
              </a:ext>
            </a:extLst>
          </p:cNvPr>
          <p:cNvSpPr/>
          <p:nvPr/>
        </p:nvSpPr>
        <p:spPr>
          <a:xfrm>
            <a:off x="508931" y="812019"/>
            <a:ext cx="8979017" cy="55367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SPORTHAL OP EIGEN LOCATIE (8)</a:t>
            </a:r>
          </a:p>
        </p:txBody>
      </p:sp>
    </p:spTree>
    <p:extLst>
      <p:ext uri="{BB962C8B-B14F-4D97-AF65-F5344CB8AC3E}">
        <p14:creationId xmlns:p14="http://schemas.microsoft.com/office/powerpoint/2010/main" val="375957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158E46E375294F87AAA40023DD8BD7" ma:contentTypeVersion="18" ma:contentTypeDescription="Een nieuw document maken." ma:contentTypeScope="" ma:versionID="57036ea4e39b9e2f3684c55c3f518076">
  <xsd:schema xmlns:xsd="http://www.w3.org/2001/XMLSchema" xmlns:xs="http://www.w3.org/2001/XMLSchema" xmlns:p="http://schemas.microsoft.com/office/2006/metadata/properties" xmlns:ns2="18b537f1-b253-418a-9fdf-50e83cca5936" xmlns:ns3="4e063e81-91c4-4227-af98-d5209d167c8d" targetNamespace="http://schemas.microsoft.com/office/2006/metadata/properties" ma:root="true" ma:fieldsID="0f51c5b6fd7c50c1c0588d49fe4f8023" ns2:_="" ns3:_="">
    <xsd:import namespace="18b537f1-b253-418a-9fdf-50e83cca5936"/>
    <xsd:import namespace="4e063e81-91c4-4227-af98-d5209d167c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b537f1-b253-418a-9fdf-50e83cca59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f95c84a4-e3cf-42ae-83b3-ae428de8c9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063e81-91c4-4227-af98-d5209d167c8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666e80e-e07f-4bd5-b846-eec8cd1759f1}" ma:internalName="TaxCatchAll" ma:showField="CatchAllData" ma:web="4e063e81-91c4-4227-af98-d5209d167c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98DFB4-404F-4063-85DE-8F39DCE688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81A1AA-50A3-4B73-9D51-6C4CA66144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b537f1-b253-418a-9fdf-50e83cca5936"/>
    <ds:schemaRef ds:uri="4e063e81-91c4-4227-af98-d5209d167c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1557</TotalTime>
  <Words>1342</Words>
  <Application>Microsoft Office PowerPoint</Application>
  <PresentationFormat>Breedbeeld</PresentationFormat>
  <Paragraphs>203</Paragraphs>
  <Slides>20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Coen Staal</dc:creator>
  <cp:lastModifiedBy>Voorzitter ckv MIA</cp:lastModifiedBy>
  <cp:revision>5</cp:revision>
  <dcterms:created xsi:type="dcterms:W3CDTF">2024-01-31T14:03:14Z</dcterms:created>
  <dcterms:modified xsi:type="dcterms:W3CDTF">2024-02-02T09:55:07Z</dcterms:modified>
</cp:coreProperties>
</file>